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76" r:id="rId3"/>
    <p:sldId id="266" r:id="rId4"/>
    <p:sldId id="274" r:id="rId5"/>
    <p:sldId id="280" r:id="rId6"/>
    <p:sldId id="283" r:id="rId7"/>
    <p:sldId id="259" r:id="rId8"/>
    <p:sldId id="258" r:id="rId9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9652"/>
    <a:srgbClr val="90C957"/>
    <a:srgbClr val="4D4D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12C8C85-51F0-491E-9774-3900AFEF0FD7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Světlý styl 2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Střední styl 1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A111915-BE36-4E01-A7E5-04B1672EAD32}" styleName="Světlý styl 2 – zvýraznění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65"/>
    <p:restoredTop sz="75773" autoAdjust="0"/>
  </p:normalViewPr>
  <p:slideViewPr>
    <p:cSldViewPr snapToGrid="0" snapToObjects="1">
      <p:cViewPr varScale="1">
        <p:scale>
          <a:sx n="84" d="100"/>
          <a:sy n="84" d="100"/>
        </p:scale>
        <p:origin x="91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8B248B7-79B0-446F-A5D3-C3F75847DDCA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Click to edit Master text styles</a:t>
            </a:r>
          </a:p>
          <a:p>
            <a:pPr lvl="1"/>
            <a:r>
              <a:rPr lang="cs-CZ" noProof="0"/>
              <a:t>Second level</a:t>
            </a:r>
          </a:p>
          <a:p>
            <a:pPr lvl="2"/>
            <a:r>
              <a:rPr lang="cs-CZ" noProof="0"/>
              <a:t>Third level</a:t>
            </a:r>
          </a:p>
          <a:p>
            <a:pPr lvl="3"/>
            <a:r>
              <a:rPr lang="cs-CZ" noProof="0"/>
              <a:t>Fourth level</a:t>
            </a:r>
          </a:p>
          <a:p>
            <a:pPr lvl="4"/>
            <a:r>
              <a:rPr lang="cs-CZ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2F86CE6-F083-4826-BF63-02366FD6F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F86CE6-F083-4826-BF63-02366FD6F12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11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F86CE6-F083-4826-BF63-02366FD6F12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39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CD5CBF-1768-4324-B81C-B686118DF208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ACFD0-C111-4584-B633-A29528CEDFD9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DF19A-5B71-41DE-97CE-E235B5FC31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23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F3174-ECE8-487E-99E1-EA4F4A8E2A55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2262C-FC4D-42AA-A969-0BC53E790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81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E725B-9F48-4F5F-AD86-3B282D71882E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AD305-D0E1-43F0-AD6B-7C59B69DE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436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7121E-67F7-4087-A671-5FAB341490DC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81F429-E825-496E-89A4-A51025822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1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C5182-199D-40F2-B4C6-88B9E93D29B9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A82EF-4B3C-4817-BB46-0598678CC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189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6FDB0-4FAC-4C6C-8FA0-0937AF0C1D84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C4484-DA82-4987-92E9-E41061F998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4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65299-5310-4DBA-B19C-54CD4021DC67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05208-ECC9-40D0-B360-95FDA26D4F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002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19B9F-0F7C-4395-B4FF-AF473492B247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25E01-A536-48B5-802A-079F961C15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87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B2680-2633-4EBB-B08B-04C09AFCE321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B289C-5315-4BD4-A3E4-304AEE8D7C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79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0FC5C-570D-4D84-BED1-6D612B1ED573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82677-A0F9-4385-9CCB-530167527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71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58A19-36C6-46A2-879A-8C47148F7C35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41DD4-5CC6-4DB0-A07A-74F44A4DBA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444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  <a:endParaRPr lang="en-US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Upravte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  <a:endParaRPr lang="en-US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23FB8B6-3001-4B49-9C07-654351833EB4}" type="datetimeFigureOut">
              <a:rPr lang="en-US"/>
              <a:pPr>
                <a:defRPr/>
              </a:pPr>
              <a:t>5/3/2017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4280221-EFF8-4AAB-9A02-702F4C33F8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11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2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4888" y="12526"/>
            <a:ext cx="9955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0"/>
            <a:ext cx="8802688" cy="7026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339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-617538" y="4100513"/>
            <a:ext cx="5597526" cy="630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690" y="500063"/>
            <a:ext cx="2063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250" y="5818188"/>
            <a:ext cx="58801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itle 1"/>
          <p:cNvSpPr>
            <a:spLocks noGrp="1"/>
          </p:cNvSpPr>
          <p:nvPr>
            <p:ph type="ctrTitle"/>
          </p:nvPr>
        </p:nvSpPr>
        <p:spPr>
          <a:xfrm>
            <a:off x="948690" y="1852127"/>
            <a:ext cx="9144000" cy="1090613"/>
          </a:xfrm>
        </p:spPr>
        <p:txBody>
          <a:bodyPr/>
          <a:lstStyle/>
          <a:p>
            <a:pPr algn="l"/>
            <a:r>
              <a:rPr lang="en-GB" alt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Swimming Summer School</a:t>
            </a:r>
            <a:br>
              <a:rPr lang="en-GB" alt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altLang="en-US" sz="4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Olomouc</a:t>
            </a:r>
            <a:endParaRPr lang="en-GB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43" name="Subtitle 2"/>
          <p:cNvSpPr>
            <a:spLocks noGrp="1"/>
          </p:cNvSpPr>
          <p:nvPr>
            <p:ph type="subTitle" idx="1"/>
          </p:nvPr>
        </p:nvSpPr>
        <p:spPr>
          <a:xfrm>
            <a:off x="985348" y="3635693"/>
            <a:ext cx="9144000" cy="1276350"/>
          </a:xfrm>
        </p:spPr>
        <p:txBody>
          <a:bodyPr/>
          <a:lstStyle/>
          <a:p>
            <a:pPr algn="l"/>
            <a:r>
              <a:rPr 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July 17-30</a:t>
            </a:r>
            <a:r>
              <a:rPr lang="cs-CZ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</a:t>
            </a:r>
            <a:r>
              <a:rPr lang="cs-CZ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2017</a:t>
            </a:r>
            <a:endParaRPr lang="en-US" alt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14344" name="Picture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794" y="5019675"/>
            <a:ext cx="3573463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3"/>
          <p:cNvSpPr/>
          <p:nvPr/>
        </p:nvSpPr>
        <p:spPr>
          <a:xfrm>
            <a:off x="8127811" y="17624"/>
            <a:ext cx="2218752" cy="7025951"/>
          </a:xfrm>
          <a:prstGeom prst="rect">
            <a:avLst/>
          </a:prstGeom>
          <a:gradFill>
            <a:gsLst>
              <a:gs pos="45000">
                <a:schemeClr val="accent1">
                  <a:lumMod val="0"/>
                  <a:lumOff val="100000"/>
                </a:schemeClr>
              </a:gs>
              <a:gs pos="99000">
                <a:schemeClr val="accent1">
                  <a:lumMod val="0"/>
                  <a:lumOff val="10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Subtitle 2"/>
          <p:cNvSpPr txBox="1">
            <a:spLocks/>
          </p:cNvSpPr>
          <p:nvPr/>
        </p:nvSpPr>
        <p:spPr bwMode="auto">
          <a:xfrm>
            <a:off x="954868" y="2871024"/>
            <a:ext cx="9144000" cy="55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dirty="0" smtClean="0">
                <a:solidFill>
                  <a:srgbClr val="4D4D4C"/>
                </a:solidFill>
                <a:latin typeface="Arial Hebrew" charset="-79"/>
                <a:ea typeface="Arial Hebrew" charset="-79"/>
                <a:cs typeface="Arial Hebrew" charset="-79"/>
              </a:rPr>
              <a:t>Southwest University, Chongqing, China</a:t>
            </a:r>
            <a:endParaRPr lang="en-GB" b="1" dirty="0">
              <a:solidFill>
                <a:srgbClr val="4D4D4C"/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Arial Hebrew" charset="-79"/>
                <a:ea typeface="Arial Hebrew" charset="-79"/>
                <a:cs typeface="Arial Hebrew" charset="-79"/>
              </a:rPr>
              <a:t>Organization of swimming camp </a:t>
            </a:r>
            <a:endParaRPr lang="en-GB" sz="3200" b="1" dirty="0">
              <a:solidFill>
                <a:schemeClr val="bg1">
                  <a:lumMod val="50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8329875" y="3308022"/>
            <a:ext cx="5597609" cy="6302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8169" y="6048395"/>
            <a:ext cx="1914331" cy="564432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535701"/>
            <a:ext cx="10515600" cy="1190648"/>
          </a:xfrm>
        </p:spPr>
        <p:txBody>
          <a:bodyPr/>
          <a:lstStyle/>
          <a:p>
            <a:pPr marL="0" indent="0">
              <a:buNone/>
            </a:pPr>
            <a:endParaRPr lang="cs-CZ" sz="300" dirty="0"/>
          </a:p>
          <a:p>
            <a:pPr marL="0" indent="0" algn="ctr">
              <a:buNone/>
            </a:pPr>
            <a:r>
              <a:rPr lang="cs-CZ" b="1" dirty="0" smtClean="0"/>
              <a:t>WE OFFER ACTIVITIES FOCUSED ON:</a:t>
            </a:r>
            <a:endParaRPr lang="cs-CZ" b="1" dirty="0"/>
          </a:p>
        </p:txBody>
      </p:sp>
      <p:sp>
        <p:nvSpPr>
          <p:cNvPr id="9" name="Obdélník: se zakulacenými rohy 8"/>
          <p:cNvSpPr/>
          <p:nvPr/>
        </p:nvSpPr>
        <p:spPr>
          <a:xfrm>
            <a:off x="1096123" y="3927571"/>
            <a:ext cx="4758706" cy="71031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cs-CZ" i="1" dirty="0" smtClean="0">
                <a:solidFill>
                  <a:schemeClr val="tx1"/>
                </a:solidFill>
              </a:rPr>
              <a:t>„</a:t>
            </a:r>
            <a:r>
              <a:rPr lang="en-GB" i="1" dirty="0" smtClean="0">
                <a:solidFill>
                  <a:schemeClr val="tx1"/>
                </a:solidFill>
              </a:rPr>
              <a:t>Development and innovation of swimming technique using </a:t>
            </a:r>
            <a:r>
              <a:rPr lang="en-GB" b="1" i="1" dirty="0" smtClean="0">
                <a:solidFill>
                  <a:schemeClr val="tx1"/>
                </a:solidFill>
              </a:rPr>
              <a:t>camera system</a:t>
            </a:r>
            <a:r>
              <a:rPr lang="en-GB" i="1" dirty="0" smtClean="0">
                <a:solidFill>
                  <a:schemeClr val="tx1"/>
                </a:solidFill>
              </a:rPr>
              <a:t>“</a:t>
            </a:r>
            <a:endParaRPr lang="en-GB" i="1" dirty="0">
              <a:solidFill>
                <a:schemeClr val="tx1"/>
              </a:solidFill>
            </a:endParaRPr>
          </a:p>
        </p:txBody>
      </p:sp>
      <p:sp>
        <p:nvSpPr>
          <p:cNvPr id="10" name="Obdélník: se zakulacenými rohy 9"/>
          <p:cNvSpPr/>
          <p:nvPr/>
        </p:nvSpPr>
        <p:spPr>
          <a:xfrm>
            <a:off x="6287470" y="3927021"/>
            <a:ext cx="4883426" cy="710865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cs-CZ" i="1" dirty="0" smtClean="0">
                <a:solidFill>
                  <a:schemeClr val="tx1"/>
                </a:solidFill>
              </a:rPr>
              <a:t>„</a:t>
            </a:r>
            <a:r>
              <a:rPr lang="en-GB" i="1" dirty="0" smtClean="0">
                <a:solidFill>
                  <a:schemeClr val="tx1"/>
                </a:solidFill>
              </a:rPr>
              <a:t>Use of </a:t>
            </a:r>
            <a:r>
              <a:rPr lang="en-GB" b="1" i="1" dirty="0" smtClean="0">
                <a:solidFill>
                  <a:schemeClr val="tx1"/>
                </a:solidFill>
              </a:rPr>
              <a:t>specific diagnostics</a:t>
            </a:r>
            <a:r>
              <a:rPr lang="en-GB" i="1" dirty="0" smtClean="0">
                <a:solidFill>
                  <a:schemeClr val="tx1"/>
                </a:solidFill>
              </a:rPr>
              <a:t> focused on needs of particular sports – swimming“</a:t>
            </a:r>
            <a:endParaRPr lang="en-GB" i="1" dirty="0">
              <a:solidFill>
                <a:schemeClr val="tx1"/>
              </a:solidFill>
            </a:endParaRPr>
          </a:p>
        </p:txBody>
      </p:sp>
      <p:pic>
        <p:nvPicPr>
          <p:cNvPr id="6148" name="Picture 4" descr="Výsledek obrázku pro VOLEJBAL came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1733" y="5146315"/>
            <a:ext cx="1096580" cy="1341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Výsledek obrázku pro technique volejbal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9875" y="5072514"/>
            <a:ext cx="1152276" cy="146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Výsledek obrázku pro test vo2max volleyb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494" y="5151939"/>
            <a:ext cx="1422604" cy="1330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5955" y="5396372"/>
            <a:ext cx="2347890" cy="93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66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8755" y="3069483"/>
            <a:ext cx="6047244" cy="6809246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Arial Hebrew" charset="-79"/>
                <a:ea typeface="Arial Hebrew" charset="-79"/>
                <a:cs typeface="Arial Hebrew" charset="-79"/>
              </a:rPr>
              <a:t>Diagnostic tests</a:t>
            </a:r>
            <a:br>
              <a:rPr lang="en-GB" b="1" dirty="0" smtClean="0">
                <a:latin typeface="Arial Hebrew" charset="-79"/>
                <a:ea typeface="Arial Hebrew" charset="-79"/>
                <a:cs typeface="Arial Hebrew" charset="-79"/>
              </a:rPr>
            </a:br>
            <a:r>
              <a:rPr lang="en-GB" sz="1800" b="1" dirty="0" smtClean="0">
                <a:solidFill>
                  <a:schemeClr val="bg1">
                    <a:lumMod val="50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Offer of specific swimming diagnostics</a:t>
            </a:r>
            <a:endParaRPr lang="en-GB" sz="3200" b="1" dirty="0">
              <a:solidFill>
                <a:schemeClr val="bg1">
                  <a:lumMod val="50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145" y="6048395"/>
            <a:ext cx="1914331" cy="564432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 bwMode="auto">
          <a:xfrm>
            <a:off x="860254" y="1690688"/>
            <a:ext cx="559802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en-GB" sz="1600" b="1" dirty="0" smtClean="0"/>
              <a:t>SUGGESTED TESTS FOR SWIMMING: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400" b="1" dirty="0" smtClean="0"/>
              <a:t>Body composition – </a:t>
            </a:r>
            <a:r>
              <a:rPr lang="en-GB" sz="1400" dirty="0" smtClean="0"/>
              <a:t>muscle and fat mass, body water, etc.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400" b="1" dirty="0" smtClean="0"/>
              <a:t>Mobility measurement – </a:t>
            </a:r>
            <a:r>
              <a:rPr lang="en-GB" sz="1400" dirty="0" smtClean="0"/>
              <a:t>identifying muscle </a:t>
            </a:r>
            <a:r>
              <a:rPr lang="en-GB" sz="1400" dirty="0" err="1" smtClean="0"/>
              <a:t>dysbalances</a:t>
            </a:r>
            <a:endParaRPr lang="en-GB" sz="1400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en-GB" sz="1400" b="1" dirty="0" smtClean="0"/>
              <a:t>Explosive power of lower limbs – </a:t>
            </a:r>
            <a:r>
              <a:rPr lang="en-GB" sz="1400" dirty="0" smtClean="0"/>
              <a:t>preconditions for power of lower limbs and take-off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400" b="1" dirty="0" smtClean="0"/>
              <a:t>Testing balance and coordination – </a:t>
            </a:r>
            <a:r>
              <a:rPr lang="en-GB" sz="1400" dirty="0" smtClean="0"/>
              <a:t>injury prevention, harmony of movements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400" b="1" dirty="0" smtClean="0"/>
              <a:t>Forearm strength – </a:t>
            </a:r>
            <a:r>
              <a:rPr lang="en-GB" sz="1400" dirty="0" smtClean="0"/>
              <a:t>assessment of forearm strength, important for swimming technique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400" b="1" dirty="0" smtClean="0"/>
              <a:t>Spirometry – </a:t>
            </a:r>
            <a:r>
              <a:rPr lang="en-GB" sz="1400" dirty="0" smtClean="0"/>
              <a:t>rest volume and capacity of lungs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400" b="1" dirty="0" smtClean="0"/>
              <a:t>Measurement of  condition of vessels, stress and autonomic nervous system 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1400" b="1" dirty="0" smtClean="0"/>
              <a:t>Lactate curve </a:t>
            </a:r>
            <a:r>
              <a:rPr lang="en-GB" sz="1400" dirty="0" smtClean="0"/>
              <a:t>– training load </a:t>
            </a:r>
            <a:endParaRPr lang="en-GB" sz="1400" b="1" dirty="0" smtClean="0"/>
          </a:p>
          <a:p>
            <a:pPr marL="0" indent="0">
              <a:buNone/>
            </a:pPr>
            <a:endParaRPr lang="cs-CZ" sz="1200" dirty="0"/>
          </a:p>
          <a:p>
            <a:pPr marL="0" indent="0">
              <a:buNone/>
            </a:pPr>
            <a:r>
              <a:rPr lang="en-GB" sz="1200" dirty="0" smtClean="0"/>
              <a:t>Printed or electronic feedback possible.</a:t>
            </a:r>
          </a:p>
          <a:p>
            <a:pPr marL="0" indent="0">
              <a:buNone/>
            </a:pPr>
            <a:r>
              <a:rPr lang="en-GB" sz="1200" dirty="0" smtClean="0"/>
              <a:t>Individual or team output with result interpretation or recommendation.</a:t>
            </a:r>
            <a:endParaRPr lang="en-GB" sz="12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402" y="2464605"/>
            <a:ext cx="2473319" cy="174478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7722" y="4323500"/>
            <a:ext cx="2488510" cy="1659007"/>
          </a:xfrm>
          <a:prstGeom prst="rect">
            <a:avLst/>
          </a:prstGeom>
        </p:spPr>
      </p:pic>
      <p:pic>
        <p:nvPicPr>
          <p:cNvPr id="11" name="Obrázek 10" descr="http://performbetter.co.uk/wp-content/uploads/2016/01/HUR-force-plate-jumper2.png"/>
          <p:cNvPicPr/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06" r="11899"/>
          <a:stretch/>
        </p:blipFill>
        <p:spPr bwMode="auto">
          <a:xfrm>
            <a:off x="9195541" y="4323500"/>
            <a:ext cx="2620539" cy="16590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4" descr="http://www.acbaluo.cz/uploads/sluzby/2/foto/1.jpg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5541" y="479240"/>
            <a:ext cx="2620539" cy="187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2123" y="2437792"/>
            <a:ext cx="2623957" cy="1830235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9401" y="479241"/>
            <a:ext cx="2473319" cy="187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527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8409388" y="3350128"/>
            <a:ext cx="5597609" cy="6302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145" y="6089252"/>
            <a:ext cx="1914331" cy="5644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079" y="320710"/>
            <a:ext cx="10515600" cy="1325563"/>
          </a:xfrm>
        </p:spPr>
        <p:txBody>
          <a:bodyPr/>
          <a:lstStyle/>
          <a:p>
            <a:r>
              <a:rPr lang="en-GB" b="1" dirty="0" smtClean="0">
                <a:latin typeface="Arial Hebrew" charset="-79"/>
                <a:ea typeface="Arial Hebrew" charset="-79"/>
                <a:cs typeface="Arial Hebrew" charset="-79"/>
              </a:rPr>
              <a:t>Swimming pool</a:t>
            </a:r>
            <a:endParaRPr lang="en-GB" sz="3200" b="1" dirty="0">
              <a:solidFill>
                <a:schemeClr val="bg1">
                  <a:lumMod val="50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7621582" y="2814221"/>
            <a:ext cx="4570418" cy="3071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Swimming pool 25 m </a:t>
            </a:r>
          </a:p>
          <a:p>
            <a:pPr lvl="1"/>
            <a:r>
              <a:rPr lang="en-GB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 widened lanes</a:t>
            </a:r>
          </a:p>
          <a:p>
            <a:pPr lvl="1"/>
            <a:r>
              <a:rPr lang="en-GB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 mirror windows with high-frequency cameras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b="1" dirty="0" smtClean="0"/>
              <a:t>Other pools</a:t>
            </a:r>
          </a:p>
          <a:p>
            <a:pPr lvl="1"/>
            <a:r>
              <a:rPr lang="en-GB" sz="1800" dirty="0" smtClean="0"/>
              <a:t>Small swimming pool</a:t>
            </a:r>
            <a:endParaRPr lang="en-GB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lvl="1"/>
            <a:r>
              <a:rPr lang="en-GB" sz="1800" dirty="0" smtClean="0"/>
              <a:t>Whirlpool bath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b="1" dirty="0" smtClean="0"/>
              <a:t>Swimming Ergometer </a:t>
            </a:r>
            <a:r>
              <a:rPr lang="en-GB" sz="2000" dirty="0" smtClean="0"/>
              <a:t>(</a:t>
            </a:r>
            <a:r>
              <a:rPr lang="en-GB" sz="2000" dirty="0" err="1" smtClean="0"/>
              <a:t>Biokinecs</a:t>
            </a:r>
            <a:r>
              <a:rPr lang="en-GB" sz="2000" dirty="0" smtClean="0"/>
              <a:t>)</a:t>
            </a:r>
            <a:endParaRPr lang="en-GB" sz="1600" dirty="0" smtClean="0"/>
          </a:p>
          <a:p>
            <a:pPr marL="457200" lvl="1" indent="0">
              <a:buNone/>
            </a:pPr>
            <a:endParaRPr lang="cs-CZ" sz="1800" dirty="0"/>
          </a:p>
          <a:p>
            <a:pPr lvl="1"/>
            <a:endParaRPr lang="cs-CZ" sz="1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1184" y="279747"/>
            <a:ext cx="4011065" cy="223893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54" y="1664028"/>
            <a:ext cx="6637837" cy="442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8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smtClean="0">
                <a:solidFill>
                  <a:prstClr val="black"/>
                </a:solidFill>
                <a:latin typeface="Arial Hebrew" charset="-79"/>
                <a:ea typeface="Arial Hebrew" charset="-79"/>
                <a:cs typeface="Arial Hebrew" charset="-79"/>
              </a:rPr>
              <a:t>Gyms, fitness centre, movement studio </a:t>
            </a:r>
            <a:r>
              <a:rPr lang="cs-CZ" sz="3600" b="1" dirty="0" smtClean="0">
                <a:solidFill>
                  <a:prstClr val="black"/>
                </a:solidFill>
                <a:latin typeface="Arial Hebrew" charset="-79"/>
                <a:ea typeface="Arial Hebrew" charset="-79"/>
                <a:cs typeface="Arial Hebrew" charset="-79"/>
              </a:rPr>
              <a:t>…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8329875" y="3308022"/>
            <a:ext cx="5597609" cy="6302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145" y="6048395"/>
            <a:ext cx="1914331" cy="56443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9298" y="1790078"/>
            <a:ext cx="2586319" cy="4351338"/>
          </a:xfrm>
          <a:prstGeom prst="rect">
            <a:avLst/>
          </a:prstGeom>
        </p:spPr>
      </p:pic>
      <p:sp>
        <p:nvSpPr>
          <p:cNvPr id="12" name="Zástupný symbol pro obsah 5"/>
          <p:cNvSpPr txBox="1">
            <a:spLocks/>
          </p:cNvSpPr>
          <p:nvPr/>
        </p:nvSpPr>
        <p:spPr>
          <a:xfrm>
            <a:off x="8329875" y="1790078"/>
            <a:ext cx="3982279" cy="496174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cs-CZ" sz="2000" b="1" u="sng" dirty="0" smtClean="0"/>
              <a:t>S</a:t>
            </a:r>
            <a:r>
              <a:rPr lang="en-GB" sz="2000" b="1" u="sng" dirty="0" err="1" smtClean="0"/>
              <a:t>pecific</a:t>
            </a:r>
            <a:r>
              <a:rPr lang="en-GB" sz="2000" b="1" u="sng" dirty="0" smtClean="0"/>
              <a:t> rooms:</a:t>
            </a:r>
          </a:p>
          <a:p>
            <a:r>
              <a:rPr lang="en-GB" sz="2000" dirty="0" smtClean="0"/>
              <a:t>Sports hall </a:t>
            </a:r>
          </a:p>
          <a:p>
            <a:r>
              <a:rPr lang="en-GB" sz="2000" dirty="0" smtClean="0"/>
              <a:t>Fitness centre</a:t>
            </a:r>
          </a:p>
          <a:p>
            <a:r>
              <a:rPr lang="en-GB" sz="2000" dirty="0" smtClean="0"/>
              <a:t>Gymnastic hall  </a:t>
            </a:r>
            <a:r>
              <a:rPr lang="en-GB" sz="1100" dirty="0" smtClean="0"/>
              <a:t>(climbing wall, trampoline)</a:t>
            </a:r>
          </a:p>
          <a:p>
            <a:r>
              <a:rPr lang="en-GB" sz="2000" dirty="0" smtClean="0"/>
              <a:t>Skiing simulator</a:t>
            </a:r>
          </a:p>
          <a:p>
            <a:r>
              <a:rPr lang="en-GB" sz="2000" dirty="0" smtClean="0"/>
              <a:t>Multifunctional movement studios </a:t>
            </a:r>
            <a:endParaRPr lang="en-GB" sz="2000" dirty="0"/>
          </a:p>
        </p:txBody>
      </p:sp>
      <p:pic>
        <p:nvPicPr>
          <p:cNvPr id="3076" name="Picture 4" descr="http://www.acbaluo.cz/uploads/sluzby/4/foto/dsc-9121.jpg"/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7537" y="1780139"/>
            <a:ext cx="2222501" cy="43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780139"/>
            <a:ext cx="2424448" cy="4351338"/>
          </a:xfrm>
        </p:spPr>
      </p:pic>
    </p:spTree>
    <p:extLst>
      <p:ext uri="{BB962C8B-B14F-4D97-AF65-F5344CB8AC3E}">
        <p14:creationId xmlns:p14="http://schemas.microsoft.com/office/powerpoint/2010/main" val="3095229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sz="3600" b="1" dirty="0" smtClean="0">
                <a:solidFill>
                  <a:prstClr val="black"/>
                </a:solidFill>
                <a:latin typeface="Arial Hebrew" charset="-79"/>
                <a:ea typeface="Arial Hebrew" charset="-79"/>
                <a:cs typeface="Arial Hebrew" charset="-79"/>
              </a:rPr>
              <a:t>Lecture halls</a:t>
            </a:r>
            <a:r>
              <a:rPr lang="en-GB" b="1" dirty="0" smtClean="0">
                <a:solidFill>
                  <a:prstClr val="black"/>
                </a:solidFill>
                <a:latin typeface="Arial Hebrew" charset="-79"/>
                <a:ea typeface="Arial Hebrew" charset="-79"/>
                <a:cs typeface="Arial Hebrew" charset="-79"/>
              </a:rPr>
              <a:t/>
            </a:r>
            <a:br>
              <a:rPr lang="en-GB" b="1" dirty="0" smtClean="0">
                <a:solidFill>
                  <a:prstClr val="black"/>
                </a:solidFill>
                <a:latin typeface="Arial Hebrew" charset="-79"/>
                <a:ea typeface="Arial Hebrew" charset="-79"/>
                <a:cs typeface="Arial Hebrew" charset="-79"/>
              </a:rPr>
            </a:br>
            <a:r>
              <a:rPr lang="en-GB" sz="1800" b="1" dirty="0" smtClean="0">
                <a:solidFill>
                  <a:prstClr val="black"/>
                </a:solidFill>
                <a:latin typeface="Arial Hebrew" charset="-79"/>
                <a:ea typeface="Arial Hebrew" charset="-79"/>
                <a:cs typeface="Arial Hebrew" charset="-79"/>
              </a:rPr>
              <a:t>- </a:t>
            </a:r>
            <a:r>
              <a:rPr lang="en-GB" sz="1800" b="1" dirty="0" smtClean="0">
                <a:solidFill>
                  <a:prstClr val="white">
                    <a:lumMod val="50000"/>
                  </a:prstClr>
                </a:solidFill>
                <a:latin typeface="Arial Hebrew" charset="-79"/>
                <a:ea typeface="Arial Hebrew" charset="-79"/>
                <a:cs typeface="Arial Hebrew" charset="-79"/>
              </a:rPr>
              <a:t>lectures, workshops, facilities for teams</a:t>
            </a:r>
            <a:endParaRPr lang="en-GB" b="1" dirty="0">
              <a:solidFill>
                <a:schemeClr val="bg1">
                  <a:lumMod val="50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6146" name="Picture 2" descr="http://www.acbaluo.cz/uploads/sluzby/8/foto/dsc-94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761" y="1591298"/>
            <a:ext cx="652499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8329875" y="3308022"/>
            <a:ext cx="5597609" cy="6302953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145" y="6078212"/>
            <a:ext cx="1914331" cy="564432"/>
          </a:xfrm>
          <a:prstGeom prst="rect">
            <a:avLst/>
          </a:prstGeom>
        </p:spPr>
      </p:pic>
      <p:pic>
        <p:nvPicPr>
          <p:cNvPr id="3" name="Zástupný symbol pro obsah 2"/>
          <p:cNvPicPr>
            <a:picLocks noGrp="1" noChangeAspect="1"/>
          </p:cNvPicPr>
          <p:nvPr>
            <p:ph idx="1"/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2161" y="1586019"/>
            <a:ext cx="3886200" cy="4351338"/>
          </a:xfrm>
        </p:spPr>
      </p:pic>
    </p:spTree>
    <p:extLst>
      <p:ext uri="{BB962C8B-B14F-4D97-AF65-F5344CB8AC3E}">
        <p14:creationId xmlns:p14="http://schemas.microsoft.com/office/powerpoint/2010/main" val="2021186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314" y="298174"/>
            <a:ext cx="10588486" cy="1392514"/>
          </a:xfrm>
        </p:spPr>
        <p:txBody>
          <a:bodyPr/>
          <a:lstStyle/>
          <a:p>
            <a:r>
              <a:rPr lang="en-GB" b="1" dirty="0" smtClean="0">
                <a:latin typeface="Arial Hebrew" charset="-79"/>
                <a:ea typeface="Arial Hebrew" charset="-79"/>
                <a:cs typeface="Arial Hebrew" charset="-79"/>
              </a:rPr>
              <a:t>Accommodation</a:t>
            </a:r>
            <a:br>
              <a:rPr lang="en-GB" b="1" dirty="0" smtClean="0">
                <a:latin typeface="Arial Hebrew" charset="-79"/>
                <a:ea typeface="Arial Hebrew" charset="-79"/>
                <a:cs typeface="Arial Hebrew" charset="-79"/>
              </a:rPr>
            </a:br>
            <a:r>
              <a:rPr lang="en-GB" sz="1800" b="1" dirty="0" smtClean="0">
                <a:solidFill>
                  <a:schemeClr val="bg1">
                    <a:lumMod val="50000"/>
                  </a:schemeClr>
                </a:solidFill>
                <a:latin typeface="Arial Hebrew" charset="-79"/>
                <a:ea typeface="Arial Hebrew" charset="-79"/>
                <a:cs typeface="Arial Hebrew" charset="-79"/>
              </a:rPr>
              <a:t>University campus</a:t>
            </a:r>
            <a:endParaRPr lang="en-GB" b="1" dirty="0">
              <a:solidFill>
                <a:schemeClr val="bg1">
                  <a:lumMod val="50000"/>
                </a:schemeClr>
              </a:solidFill>
              <a:latin typeface="Arial Hebrew" charset="-79"/>
              <a:ea typeface="Arial Hebrew" charset="-79"/>
              <a:cs typeface="Arial Hebrew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8329875" y="3308022"/>
            <a:ext cx="5597609" cy="6302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9145" y="6048395"/>
            <a:ext cx="1914331" cy="564432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956" y="1542258"/>
            <a:ext cx="5801784" cy="4351338"/>
          </a:xfr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991533" y="1542258"/>
            <a:ext cx="4612431" cy="447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 smtClean="0"/>
              <a:t>7 three-bed </a:t>
            </a:r>
            <a:r>
              <a:rPr lang="en-GB" sz="2000" dirty="0" smtClean="0"/>
              <a:t>rooms</a:t>
            </a:r>
            <a:r>
              <a:rPr lang="en-GB" sz="2000" b="1" dirty="0" smtClean="0"/>
              <a:t> </a:t>
            </a:r>
            <a:r>
              <a:rPr lang="en-GB" sz="2000" dirty="0" smtClean="0"/>
              <a:t>and </a:t>
            </a:r>
            <a:r>
              <a:rPr lang="en-GB" sz="2000" b="1" dirty="0" smtClean="0"/>
              <a:t>1 twin </a:t>
            </a:r>
            <a:r>
              <a:rPr lang="en-GB" sz="2000" dirty="0" smtClean="0"/>
              <a:t>room with bathrooms .</a:t>
            </a:r>
          </a:p>
          <a:p>
            <a:r>
              <a:rPr lang="en-GB" sz="2000" dirty="0" smtClean="0"/>
              <a:t>Rooms for coaches</a:t>
            </a:r>
            <a:r>
              <a:rPr lang="en-GB" sz="2000" b="1" dirty="0" smtClean="0"/>
              <a:t>. </a:t>
            </a:r>
          </a:p>
          <a:p>
            <a:r>
              <a:rPr lang="en-GB" sz="2000" dirty="0" smtClean="0"/>
              <a:t>Possibility to extend booking to meet requirements.</a:t>
            </a:r>
            <a:endParaRPr lang="en-GB" sz="2000" dirty="0"/>
          </a:p>
        </p:txBody>
      </p:sp>
      <p:pic>
        <p:nvPicPr>
          <p:cNvPr id="2050" name="Picture 2" descr="http://www.acbaluo.cz/uploads/sluzby/9/foto/img-20160628-122131.jp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4482" y="3495396"/>
            <a:ext cx="4211281" cy="2368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487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4875" y="0"/>
            <a:ext cx="9590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8802688" cy="7026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387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-617538" y="4100513"/>
            <a:ext cx="5597526" cy="630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3163" y="2298382"/>
            <a:ext cx="7629525" cy="2178998"/>
          </a:xfrm>
        </p:spPr>
        <p:txBody>
          <a:bodyPr>
            <a:normAutofit/>
          </a:bodyPr>
          <a:lstStyle/>
          <a:p>
            <a:r>
              <a:rPr lang="en-GB" altLang="cs-CZ" sz="5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 look forward to meeting you</a:t>
            </a:r>
            <a:endParaRPr lang="en-GB" altLang="cs-CZ" sz="5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38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250" y="500063"/>
            <a:ext cx="20637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9988" y="4853617"/>
            <a:ext cx="3573463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3163" y="5164138"/>
            <a:ext cx="5913437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3"/>
          <p:cNvSpPr/>
          <p:nvPr/>
        </p:nvSpPr>
        <p:spPr>
          <a:xfrm>
            <a:off x="8103245" y="0"/>
            <a:ext cx="2218752" cy="7025951"/>
          </a:xfrm>
          <a:prstGeom prst="rect">
            <a:avLst/>
          </a:prstGeom>
          <a:gradFill>
            <a:gsLst>
              <a:gs pos="45000">
                <a:schemeClr val="accent1">
                  <a:lumMod val="0"/>
                  <a:lumOff val="100000"/>
                </a:schemeClr>
              </a:gs>
              <a:gs pos="99000">
                <a:schemeClr val="accent1">
                  <a:lumMod val="0"/>
                  <a:lumOff val="10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LUO_šablona2" id="{5B537326-A8E1-2746-AD39-66E64A9833E9}" vid="{721A41FF-B13F-2D45-8DC9-255FD94173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BALUO_sablona2</Template>
  <TotalTime>1437</TotalTime>
  <Words>241</Words>
  <Application>Microsoft Office PowerPoint</Application>
  <PresentationFormat>Širokoúhlá obrazovka</PresentationFormat>
  <Paragraphs>46</Paragraphs>
  <Slides>8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4" baseType="lpstr">
      <vt:lpstr>Arial</vt:lpstr>
      <vt:lpstr>Arial Hebrew</vt:lpstr>
      <vt:lpstr>Calibri</vt:lpstr>
      <vt:lpstr>Calibri Light</vt:lpstr>
      <vt:lpstr>Wingdings</vt:lpstr>
      <vt:lpstr>Motiv Office</vt:lpstr>
      <vt:lpstr>Swimming Summer School in Olomouc</vt:lpstr>
      <vt:lpstr>Organization of swimming camp </vt:lpstr>
      <vt:lpstr>Diagnostic tests Offer of specific swimming diagnostics</vt:lpstr>
      <vt:lpstr>Swimming pool</vt:lpstr>
      <vt:lpstr>Gyms, fitness centre, movement studio …</vt:lpstr>
      <vt:lpstr>Lecture halls - lectures, workshops, facilities for teams</vt:lpstr>
      <vt:lpstr>Accommodation University campus</vt:lpstr>
      <vt:lpstr>We look forward to meeting you</vt:lpstr>
    </vt:vector>
  </TitlesOfParts>
  <Company>UP Olomouc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Nabídka sportovního  testování</dc:title>
  <dc:creator>Baluo</dc:creator>
  <cp:lastModifiedBy>Kucerova Tereza</cp:lastModifiedBy>
  <cp:revision>129</cp:revision>
  <dcterms:created xsi:type="dcterms:W3CDTF">2016-12-12T15:10:13Z</dcterms:created>
  <dcterms:modified xsi:type="dcterms:W3CDTF">2017-05-03T06:23:32Z</dcterms:modified>
</cp:coreProperties>
</file>